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61"/>
  </p:notesMasterIdLst>
  <p:sldIdLst>
    <p:sldId id="256" r:id="rId2"/>
    <p:sldId id="301" r:id="rId3"/>
    <p:sldId id="340" r:id="rId4"/>
    <p:sldId id="341" r:id="rId5"/>
    <p:sldId id="342" r:id="rId6"/>
    <p:sldId id="343" r:id="rId7"/>
    <p:sldId id="344" r:id="rId8"/>
    <p:sldId id="345" r:id="rId9"/>
    <p:sldId id="346" r:id="rId10"/>
    <p:sldId id="347" r:id="rId11"/>
    <p:sldId id="348" r:id="rId12"/>
    <p:sldId id="349" r:id="rId13"/>
    <p:sldId id="350" r:id="rId14"/>
    <p:sldId id="351" r:id="rId15"/>
    <p:sldId id="353" r:id="rId16"/>
    <p:sldId id="354" r:id="rId17"/>
    <p:sldId id="355" r:id="rId18"/>
    <p:sldId id="356" r:id="rId19"/>
    <p:sldId id="357" r:id="rId20"/>
    <p:sldId id="358" r:id="rId21"/>
    <p:sldId id="359" r:id="rId22"/>
    <p:sldId id="360" r:id="rId23"/>
    <p:sldId id="361" r:id="rId24"/>
    <p:sldId id="362" r:id="rId25"/>
    <p:sldId id="363" r:id="rId26"/>
    <p:sldId id="364" r:id="rId27"/>
    <p:sldId id="352" r:id="rId28"/>
    <p:sldId id="366" r:id="rId29"/>
    <p:sldId id="365" r:id="rId30"/>
    <p:sldId id="367" r:id="rId31"/>
    <p:sldId id="368" r:id="rId32"/>
    <p:sldId id="369" r:id="rId33"/>
    <p:sldId id="370" r:id="rId34"/>
    <p:sldId id="371" r:id="rId35"/>
    <p:sldId id="372" r:id="rId36"/>
    <p:sldId id="373" r:id="rId37"/>
    <p:sldId id="377" r:id="rId38"/>
    <p:sldId id="374" r:id="rId39"/>
    <p:sldId id="375" r:id="rId40"/>
    <p:sldId id="376" r:id="rId41"/>
    <p:sldId id="378" r:id="rId42"/>
    <p:sldId id="379" r:id="rId43"/>
    <p:sldId id="380" r:id="rId44"/>
    <p:sldId id="381" r:id="rId45"/>
    <p:sldId id="382" r:id="rId46"/>
    <p:sldId id="383" r:id="rId47"/>
    <p:sldId id="384" r:id="rId48"/>
    <p:sldId id="385" r:id="rId49"/>
    <p:sldId id="387" r:id="rId50"/>
    <p:sldId id="386" r:id="rId51"/>
    <p:sldId id="388" r:id="rId52"/>
    <p:sldId id="390" r:id="rId53"/>
    <p:sldId id="389" r:id="rId54"/>
    <p:sldId id="391" r:id="rId55"/>
    <p:sldId id="394" r:id="rId56"/>
    <p:sldId id="392" r:id="rId57"/>
    <p:sldId id="393" r:id="rId58"/>
    <p:sldId id="339" r:id="rId59"/>
    <p:sldId id="293" r:id="rId6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614" autoAdjust="0"/>
    <p:restoredTop sz="80969" autoAdjust="0"/>
  </p:normalViewPr>
  <p:slideViewPr>
    <p:cSldViewPr>
      <p:cViewPr varScale="1">
        <p:scale>
          <a:sx n="70" d="100"/>
          <a:sy n="70" d="100"/>
        </p:scale>
        <p:origin x="1766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50" d="100"/>
        <a:sy n="150" d="100"/>
      </p:scale>
      <p:origin x="0" y="-288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97353C-2671-4BBB-AC1F-14988F73AE8E}" type="datetimeFigureOut">
              <a:rPr lang="en-CA" smtClean="0"/>
              <a:t>2018-10-07</a:t>
            </a:fld>
            <a:endParaRPr lang="en-CA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373B56-4DF1-44DF-8B15-FD0EB1A1F614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8246344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1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9796802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/>
              <a:t>bundleconfig.json</a:t>
            </a: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10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2435709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// Configure bundling and minification for the project.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// More info at https://go.microsoft.com/fwlink/?LinkId=808241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[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{</a:t>
            </a:r>
          </a:p>
          <a:p>
            <a:r>
              <a:rPr lang="pt-B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"outputFileName": "wwwroot/css/site.min.css",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// An array of relative input file paths.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Globbing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patterns supported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"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inputFiles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": [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"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wwwroot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css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/site.css"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]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},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{</a:t>
            </a:r>
          </a:p>
          <a:p>
            <a:r>
              <a:rPr lang="pt-B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"outputFileName": "wwwroot/js/site.min.js",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"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inputFiles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": [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"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wwwroot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js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/site.js"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],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// Optionally specify minification options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"minify": {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"enabled": true,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"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renameLocals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": true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},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// Optionally generate .map file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"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sourceMap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": false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}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11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76830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12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2653814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13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8286804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HomeWorldController.cs</a:t>
            </a:r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14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6939852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HomeWorldController.cs</a:t>
            </a:r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15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6745280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HomeWorldController.cs</a:t>
            </a:r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16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1680227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using System;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using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System.Collections.Generic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;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using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System.Linq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;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using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System.Threading.Tasks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;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using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Microsoft.AspNetCore.Mvc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;</a:t>
            </a:r>
          </a:p>
          <a:p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namespace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AWSAspDotNetCoreMVCMovie.Controllers</a:t>
            </a:r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{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public class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HelloWorldController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: Controller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{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//GET: /HelloWorld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public string Index()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{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    return ("This is my default action...");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}</a:t>
            </a:r>
          </a:p>
          <a:p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//GET: /HelloWorld/Welcome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public string Welcome()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{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    return ("This is the Welcome action method...");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}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}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17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9304133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18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62086640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19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9120755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2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44207420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using System;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using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System.Collections.Generic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;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using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System.Linq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;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using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System.Text.Encodings.Web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;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using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System.Threading.Tasks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;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using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Microsoft.AspNetCore.Mvc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;</a:t>
            </a:r>
          </a:p>
          <a:p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namespace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AWSAspDotNetCoreMVCMovie.Controllers</a:t>
            </a:r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{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public class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HelloWorldController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: Controller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{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//GET: /HelloWorld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public string Index()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{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    return ("This is my default action...");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}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public string Welcome(string name,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ID=1)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{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    return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HtmlEncoder.Default.Encode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($"Hello {name}, ID: {ID}") ;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}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}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20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47239958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21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72093432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22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29491660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23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9663684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24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78640420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25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34548608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26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57908661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27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80188318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28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20345519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29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7462741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3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32736581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30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96708364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using System;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using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System.Collections.Generic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;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using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System.Linq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;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using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System.Text.Encodings.Web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;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using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System.Threading.Tasks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;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using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Microsoft.AspNetCore.Mvc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;</a:t>
            </a:r>
          </a:p>
          <a:p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namespace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AWSAspDotNetCoreMVCMovie.Controllers</a:t>
            </a:r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{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public class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HelloWorldController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: Controller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{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//GET: /HelloWorld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public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IActionResult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Index()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{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    return View();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}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}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31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33098841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32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96384639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33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83767383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34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21300854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35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09742306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using System;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using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System.Collections.Generic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;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using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System.Linq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;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using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System.Text.Encodings.Web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;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using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System.Threading.Tasks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;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using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Microsoft.AspNetCore.Mvc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;</a:t>
            </a:r>
          </a:p>
          <a:p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namespace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AWSAspDotNetCoreMVCMovie.Controllers</a:t>
            </a:r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{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public class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HelloWorldController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: Controller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{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//GET: /HelloWorld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public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IActionResult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Index()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{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    return View();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}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public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IActionResult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Welcome(string name,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numTimes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1)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{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   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ViewData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["Message"] = "Hello" + name;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   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ViewData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["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numTimes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"] =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numTimes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;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    return View();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}</a:t>
            </a:r>
          </a:p>
          <a:p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}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36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90371404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37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20693886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38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53446408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39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7180252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Previously,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We had DB – ADO.NET -&gt; ASP.NET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Now,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View (like </a:t>
            </a:r>
            <a:r>
              <a:rPr lang="en-US" sz="1200" dirty="0" err="1"/>
              <a:t>ASP.Net</a:t>
            </a:r>
            <a:r>
              <a:rPr lang="en-US" sz="1200" dirty="0"/>
              <a:t> Pages), another </a:t>
            </a:r>
            <a:r>
              <a:rPr lang="en-US" sz="1200"/>
              <a:t>name for Razor Pages</a:t>
            </a: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	just shows data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Model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	responsible for taking care of data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Controller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	everything happens under supervision of Controller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	e.g. calculations, business logic, see who has which data (under supervision of Controller)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User sends request to controller, who then redirects to </a:t>
            </a:r>
            <a:r>
              <a:rPr lang="en-US" sz="1200" dirty="0" err="1"/>
              <a:t>spcfc</a:t>
            </a:r>
            <a:r>
              <a:rPr lang="en-US" sz="1200" dirty="0"/>
              <a:t> views, who may not have data and need to request it from certain models by asking the controller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4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9789209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40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11719689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41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72650919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42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99186174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using System;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using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System.Collections.Generic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;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using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System.Linq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;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using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System.Threading.Tasks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;</a:t>
            </a:r>
          </a:p>
          <a:p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namespace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AWSAspDotNetCoreMVCMovie.Models</a:t>
            </a:r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{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public class Movie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{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public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ID { get; set; }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public string Title { get; set; }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public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DateTime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ReleaseDate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{ get; set; }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public string Genre { get; set; }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public decimal Price { get; set; }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}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</a:t>
            </a:r>
          </a:p>
          <a:p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43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11763777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44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26148852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45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45021870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46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58314676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47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26141225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48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81238240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49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5965178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5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68379108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50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41671917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51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40381788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52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52589253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53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90480824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54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23369107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55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13172949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56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69286302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57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4859314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58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5094381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59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1695358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6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7766980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Project Name: </a:t>
            </a:r>
            <a:r>
              <a:rPr lang="en-US" sz="1200" dirty="0" err="1"/>
              <a:t>AWSAspDotNetCoreMVCMovie</a:t>
            </a: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7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9055614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8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1309431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9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0843258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62873-44EE-4748-ADB0-0E8B8F7F1F96}" type="datetime1">
              <a:rPr lang="en-US" smtClean="0"/>
              <a:t>10/7/2018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41686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756023-925C-4F2B-B6B3-9EB3E5E0D7A4}" type="datetime1">
              <a:rPr lang="en-US" smtClean="0"/>
              <a:t>10/7/2018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25544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411BD-1278-456A-889F-57EF6CDD3B56}" type="datetime1">
              <a:rPr lang="en-US" smtClean="0"/>
              <a:t>10/7/2018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1501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5CEDD-260B-4470-B2E2-F5757872A802}" type="datetime1">
              <a:rPr lang="en-US" smtClean="0"/>
              <a:t>10/7/2018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08241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A5764D-D429-4A9D-A9CE-4503B4B062C2}" type="datetime1">
              <a:rPr lang="en-US" smtClean="0"/>
              <a:t>10/7/2018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17929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9EC38-DF51-4692-B41E-04BF8B29FFDF}" type="datetime1">
              <a:rPr lang="en-US" smtClean="0"/>
              <a:t>10/7/2018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1180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220BA-6F8B-4170-AF9A-B0054695113B}" type="datetime1">
              <a:rPr lang="en-US" smtClean="0"/>
              <a:t>10/7/2018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18274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FC9B1-C4F2-482F-B490-D8102A4BA46F}" type="datetime1">
              <a:rPr lang="en-US" smtClean="0"/>
              <a:t>10/7/2018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13818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BEA3A-88FF-4003-915F-34166F7D514F}" type="datetime1">
              <a:rPr lang="en-US" smtClean="0"/>
              <a:t>10/7/2018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372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9225C-1891-479F-96F5-008AF0986058}" type="datetime1">
              <a:rPr lang="en-US" smtClean="0"/>
              <a:t>10/7/2018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98986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03492-B204-4631-A5EC-09826AAEC9BD}" type="datetime1">
              <a:rPr lang="en-US" smtClean="0"/>
              <a:t>10/7/2018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77006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458046-1F56-46DB-A2AE-6A3D272F41AC}" type="datetime1">
              <a:rPr lang="en-US" smtClean="0"/>
              <a:t>10/7/2018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48179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server[:port]/controller/action/id" TargetMode="External"/><Relationship Id="rId4" Type="http://schemas.openxmlformats.org/officeDocument/2006/relationships/hyperlink" Target="http://server[:port]/controller/action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spnet/core/mvc/controllers/actions?view=aspnetcore-2.1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icrosoft.com/net/targeting?utm_source=getdotnetsdk&amp;utm_medium=referral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ef/core/miscellaneous/cli/powershell" TargetMode="Externa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spnet/core/tutorials/first-mvc-app/adding-model" TargetMode="External"/><Relationship Id="rId7" Type="http://schemas.openxmlformats.org/officeDocument/2006/relationships/hyperlink" Target="https://docs.microsoft.com/en-us/ef/core/miscellaneous/cli/powershell" TargetMode="External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cs.microsoft.com/en-us/aspnet/core/mvc/views/overview?view=aspnetcore-2.1" TargetMode="External"/><Relationship Id="rId5" Type="http://schemas.openxmlformats.org/officeDocument/2006/relationships/hyperlink" Target="https://docs.microsoft.com/en-us/aspnet/core/mvc/views/razor?view=aspnetcore-2.1" TargetMode="External"/><Relationship Id="rId4" Type="http://schemas.openxmlformats.org/officeDocument/2006/relationships/hyperlink" Target="https://docs.microsoft.com/en-us/dotnet/api/Microsoft.AspNetCore.Routing.IRouteBuilder?view=aspnetcore-2.0" TargetMode="Externa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304800" y="2129286"/>
            <a:ext cx="8496301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4800" b="1">
                <a:latin typeface="+mj-lt"/>
                <a:cs typeface="Times New Roman" pitchFamily="18" charset="0"/>
              </a:rPr>
              <a:t>API Engineering</a:t>
            </a:r>
            <a:endParaRPr lang="en-US" sz="4800" b="1" dirty="0">
              <a:latin typeface="+mj-lt"/>
              <a:cs typeface="Times New Roman" pitchFamily="18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1470163" y="1408454"/>
            <a:ext cx="617220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1600" dirty="0">
                <a:latin typeface="+mj-lt"/>
                <a:cs typeface="Times New Roman" pitchFamily="18" charset="0"/>
              </a:rPr>
              <a:t>School of Engineering Technology and Applied Science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470163" y="5562600"/>
            <a:ext cx="61722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000" dirty="0">
                <a:latin typeface="+mj-lt"/>
                <a:cs typeface="Times New Roman" pitchFamily="18" charset="0"/>
              </a:rPr>
              <a:t>Reza Dibaj</a:t>
            </a:r>
          </a:p>
        </p:txBody>
      </p:sp>
      <p:pic>
        <p:nvPicPr>
          <p:cNvPr id="1026" name="Picture 2" descr="Image result for centennial college logo 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459839"/>
            <a:ext cx="2658483" cy="855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Image result for machine learni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2853" y="4189951"/>
            <a:ext cx="1358294" cy="1358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6013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10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533400"/>
            <a:ext cx="8305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/>
              <a:t>Take a closer Look at Solution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6AB8EA-A208-47EE-B52D-99C7905792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900" y="1714638"/>
            <a:ext cx="7010400" cy="3998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052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11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533400"/>
            <a:ext cx="8305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/>
              <a:t>Take a closer Look at Solution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76E4313-C011-4E10-9BC4-6E7B7C75B3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934" y="1687389"/>
            <a:ext cx="7554331" cy="4053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017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12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533400"/>
            <a:ext cx="8305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/>
              <a:t>Take a closer Look at Solution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8FB1AFB-3293-463B-98E1-91DA532D139B}"/>
              </a:ext>
            </a:extLst>
          </p:cNvPr>
          <p:cNvSpPr/>
          <p:nvPr/>
        </p:nvSpPr>
        <p:spPr>
          <a:xfrm>
            <a:off x="419100" y="1179731"/>
            <a:ext cx="830580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 dirty="0"/>
              <a:t>Minifying</a:t>
            </a:r>
            <a:r>
              <a:rPr lang="en-US" sz="2400" dirty="0"/>
              <a:t> is to remove comments and whitespace, while </a:t>
            </a:r>
            <a:r>
              <a:rPr lang="en-US" sz="2400" b="1" dirty="0"/>
              <a:t>bundling</a:t>
            </a:r>
            <a:r>
              <a:rPr lang="en-US" sz="2400" dirty="0"/>
              <a:t> is to combine multiple files into one. </a:t>
            </a:r>
            <a:r>
              <a:rPr lang="en-US" sz="2400" dirty="0" err="1"/>
              <a:t>bundleconfig.json</a:t>
            </a:r>
            <a:r>
              <a:rPr lang="en-US" sz="2400" dirty="0"/>
              <a:t> file contains sections with </a:t>
            </a:r>
            <a:r>
              <a:rPr lang="en-US" sz="2400" dirty="0" err="1"/>
              <a:t>outputFileName</a:t>
            </a:r>
            <a:r>
              <a:rPr lang="en-US" sz="2400" dirty="0"/>
              <a:t> and </a:t>
            </a:r>
            <a:r>
              <a:rPr lang="en-US" sz="2400" dirty="0" err="1"/>
              <a:t>inputFiles</a:t>
            </a:r>
            <a:r>
              <a:rPr lang="en-US" sz="2400" dirty="0"/>
              <a:t> directives. The input files are minified and bundled to create one output file.  E.g., you can add all </a:t>
            </a:r>
            <a:r>
              <a:rPr lang="en-US" sz="2400" dirty="0" err="1"/>
              <a:t>css</a:t>
            </a:r>
            <a:r>
              <a:rPr lang="en-US" sz="2400" dirty="0"/>
              <a:t> files to bundle into one </a:t>
            </a:r>
            <a:r>
              <a:rPr lang="en-US" sz="2400" dirty="0" err="1"/>
              <a:t>css</a:t>
            </a:r>
            <a:r>
              <a:rPr lang="en-US" sz="2400" dirty="0"/>
              <a:t> file, and all JavaScript files in the project to bundled into one </a:t>
            </a:r>
            <a:r>
              <a:rPr lang="en-US" sz="2400" dirty="0" err="1"/>
              <a:t>JavaScription</a:t>
            </a:r>
            <a:r>
              <a:rPr lang="en-US" sz="2400" dirty="0"/>
              <a:t> file.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err="1"/>
              <a:t>launchingSettings.json</a:t>
            </a:r>
            <a:r>
              <a:rPr lang="en-US" sz="2400" dirty="0"/>
              <a:t> file holds project specific settings associated with each profile (i.e., development, staging, production).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err="1"/>
              <a:t>aspsettings.json</a:t>
            </a:r>
            <a:r>
              <a:rPr lang="en-US" sz="2400" dirty="0"/>
              <a:t> contains configuration settings, and stores global values. It is similar to </a:t>
            </a:r>
            <a:r>
              <a:rPr lang="en-US" sz="2400" dirty="0" err="1"/>
              <a:t>Web.config</a:t>
            </a:r>
            <a:r>
              <a:rPr lang="en-US" sz="2400" dirty="0"/>
              <a:t> file.</a:t>
            </a:r>
          </a:p>
        </p:txBody>
      </p:sp>
    </p:spTree>
    <p:extLst>
      <p:ext uri="{BB962C8B-B14F-4D97-AF65-F5344CB8AC3E}">
        <p14:creationId xmlns:p14="http://schemas.microsoft.com/office/powerpoint/2010/main" val="281934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13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533400"/>
            <a:ext cx="8305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/>
              <a:t>Add Controller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B8F426-7786-43FA-BE42-9CCCB4DA61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555"/>
          <a:stretch/>
        </p:blipFill>
        <p:spPr>
          <a:xfrm>
            <a:off x="658905" y="1447800"/>
            <a:ext cx="7826189" cy="4157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318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14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533400"/>
            <a:ext cx="8305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/>
              <a:t>Add Controller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8D49A5-0AAB-4216-8FEB-6AB4950250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1466948"/>
            <a:ext cx="6553200" cy="4545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126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15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533400"/>
            <a:ext cx="8305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/>
              <a:t>Add Controller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1A5322D-32B6-4181-BFB3-A959F9B2EF4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555"/>
          <a:stretch/>
        </p:blipFill>
        <p:spPr>
          <a:xfrm>
            <a:off x="914400" y="1752600"/>
            <a:ext cx="731520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210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16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533400"/>
            <a:ext cx="8305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/>
              <a:t>Add Controller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6E8A8B-7616-4A1A-B51E-D2A5E1FD6C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1547113"/>
            <a:ext cx="8077200" cy="4333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407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17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533400"/>
            <a:ext cx="8305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/>
              <a:t>Add Controller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0FC5509-9B29-485E-9FFA-1A1025D260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616" y="1716881"/>
            <a:ext cx="8238768" cy="342423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FABED65-66B7-46CE-BE95-0B6A133C82BF}"/>
              </a:ext>
            </a:extLst>
          </p:cNvPr>
          <p:cNvSpPr/>
          <p:nvPr/>
        </p:nvSpPr>
        <p:spPr>
          <a:xfrm>
            <a:off x="3962400" y="2723466"/>
            <a:ext cx="2514600" cy="990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Every public method in a controller can be called as an HTTP endpoint</a:t>
            </a:r>
          </a:p>
        </p:txBody>
      </p:sp>
    </p:spTree>
    <p:extLst>
      <p:ext uri="{BB962C8B-B14F-4D97-AF65-F5344CB8AC3E}">
        <p14:creationId xmlns:p14="http://schemas.microsoft.com/office/powerpoint/2010/main" val="1274092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18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330201" y="1828800"/>
            <a:ext cx="830580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CA" sz="6600" b="1" dirty="0"/>
              <a:t>Let’s Run!</a:t>
            </a:r>
          </a:p>
        </p:txBody>
      </p:sp>
      <p:pic>
        <p:nvPicPr>
          <p:cNvPr id="1026" name="Picture 2" descr="Image result for Run cartoon">
            <a:extLst>
              <a:ext uri="{FF2B5EF4-FFF2-40B4-BE49-F238E27FC236}">
                <a16:creationId xmlns:a16="http://schemas.microsoft.com/office/drawing/2014/main" id="{205E2E9B-4D6F-4434-B78C-DBB26F4B64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66"/>
          <a:stretch/>
        </p:blipFill>
        <p:spPr bwMode="auto">
          <a:xfrm>
            <a:off x="3303134" y="3068598"/>
            <a:ext cx="2537732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9222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19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533400"/>
            <a:ext cx="8305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/>
              <a:t>Running the code…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9459400-990B-4C7F-9A76-FF5A0215AE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3333" b="75098"/>
          <a:stretch/>
        </p:blipFill>
        <p:spPr>
          <a:xfrm>
            <a:off x="457200" y="1447800"/>
            <a:ext cx="4267200" cy="12096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4BBD55A-2BA4-4282-BFC0-F2B7CB01B96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031"/>
          <a:stretch/>
        </p:blipFill>
        <p:spPr>
          <a:xfrm>
            <a:off x="457200" y="2925544"/>
            <a:ext cx="4267200" cy="112973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04555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2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330201" y="1828800"/>
            <a:ext cx="830580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CA" sz="6600" b="1" dirty="0"/>
              <a:t>ASP.NET Core </a:t>
            </a:r>
          </a:p>
        </p:txBody>
      </p:sp>
    </p:spTree>
    <p:extLst>
      <p:ext uri="{BB962C8B-B14F-4D97-AF65-F5344CB8AC3E}">
        <p14:creationId xmlns:p14="http://schemas.microsoft.com/office/powerpoint/2010/main" val="20881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0E880AB-E50A-4560-A121-9E975A9C98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802" y="2374541"/>
            <a:ext cx="7108402" cy="4271091"/>
          </a:xfrm>
          <a:prstGeom prst="rect">
            <a:avLst/>
          </a:prstGeom>
        </p:spPr>
      </p:pic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20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533400"/>
            <a:ext cx="8305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/>
              <a:t>Modifying the controller…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8D90311-F3D7-49FA-A178-29B428A4B8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192431"/>
            <a:ext cx="6572250" cy="1171575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FBA21877-0219-4921-9A38-2FBBFD7FC8E9}"/>
              </a:ext>
            </a:extLst>
          </p:cNvPr>
          <p:cNvSpPr/>
          <p:nvPr/>
        </p:nvSpPr>
        <p:spPr>
          <a:xfrm>
            <a:off x="1130300" y="5486400"/>
            <a:ext cx="838200" cy="609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B4982F4D-DD9F-477E-888A-7B5E026B8B76}"/>
              </a:ext>
            </a:extLst>
          </p:cNvPr>
          <p:cNvSpPr/>
          <p:nvPr/>
        </p:nvSpPr>
        <p:spPr>
          <a:xfrm rot="16200000">
            <a:off x="2819400" y="5905500"/>
            <a:ext cx="609600" cy="609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allout: Bent Line 7">
            <a:extLst>
              <a:ext uri="{FF2B5EF4-FFF2-40B4-BE49-F238E27FC236}">
                <a16:creationId xmlns:a16="http://schemas.microsoft.com/office/drawing/2014/main" id="{5DC8E892-E632-4DA4-A495-348B5A3632BD}"/>
              </a:ext>
            </a:extLst>
          </p:cNvPr>
          <p:cNvSpPr/>
          <p:nvPr/>
        </p:nvSpPr>
        <p:spPr>
          <a:xfrm>
            <a:off x="4991100" y="3340318"/>
            <a:ext cx="3124200" cy="1169769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205869"/>
              <a:gd name="adj6" fmla="val -5967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Ctrl + . </a:t>
            </a:r>
            <a:br>
              <a:rPr lang="en-US" dirty="0"/>
            </a:br>
            <a:r>
              <a:rPr lang="en-US" dirty="0"/>
              <a:t>And add the needed library to the using collection</a:t>
            </a:r>
          </a:p>
        </p:txBody>
      </p:sp>
    </p:spTree>
    <p:extLst>
      <p:ext uri="{BB962C8B-B14F-4D97-AF65-F5344CB8AC3E}">
        <p14:creationId xmlns:p14="http://schemas.microsoft.com/office/powerpoint/2010/main" val="3009413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21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330201" y="1828800"/>
            <a:ext cx="830580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CA" sz="6600" b="1" dirty="0"/>
              <a:t>Let’s Run!</a:t>
            </a:r>
          </a:p>
        </p:txBody>
      </p:sp>
      <p:pic>
        <p:nvPicPr>
          <p:cNvPr id="1026" name="Picture 2" descr="Image result for Run cartoon">
            <a:extLst>
              <a:ext uri="{FF2B5EF4-FFF2-40B4-BE49-F238E27FC236}">
                <a16:creationId xmlns:a16="http://schemas.microsoft.com/office/drawing/2014/main" id="{205E2E9B-4D6F-4434-B78C-DBB26F4B64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66"/>
          <a:stretch/>
        </p:blipFill>
        <p:spPr bwMode="auto">
          <a:xfrm>
            <a:off x="3303134" y="3068598"/>
            <a:ext cx="2537732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5355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22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533400"/>
            <a:ext cx="8305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/>
              <a:t>Running the code…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BED1FB-68C6-4FE7-B1ED-B287964B6E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1447800"/>
            <a:ext cx="5029200" cy="117729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51101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23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533400"/>
            <a:ext cx="8305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/>
              <a:t>Modifying the controller and run it again…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8F5253-59BB-4CEB-BA7D-810BF28598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371600"/>
            <a:ext cx="7581900" cy="8953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E7AC147-AC01-4DD6-A23F-D7F4C845E4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2408019"/>
            <a:ext cx="6041045" cy="155438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94472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24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533400"/>
            <a:ext cx="8305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/>
              <a:t>Define Routing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8FB1AFB-3293-463B-98E1-91DA532D139B}"/>
              </a:ext>
            </a:extLst>
          </p:cNvPr>
          <p:cNvSpPr/>
          <p:nvPr/>
        </p:nvSpPr>
        <p:spPr>
          <a:xfrm>
            <a:off x="419100" y="1179731"/>
            <a:ext cx="830580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MVC invokes controller classes and the action methods within them depending on the incoming URL 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US" sz="2800" dirty="0"/>
              <a:t>/[Controller]/[</a:t>
            </a:r>
            <a:r>
              <a:rPr lang="en-US" sz="2800" dirty="0" err="1"/>
              <a:t>ActionName</a:t>
            </a:r>
            <a:r>
              <a:rPr lang="en-US" sz="2800" dirty="0"/>
              <a:t>]/[Parameters]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Specify the default route in </a:t>
            </a:r>
            <a:r>
              <a:rPr lang="en-US" sz="3200" dirty="0" err="1"/>
              <a:t>Startup.cs</a:t>
            </a:r>
            <a:endParaRPr lang="en-US" sz="3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122FC2-65DF-4826-87CB-BC1D48E2AC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3768201"/>
            <a:ext cx="4986777" cy="127979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348F86D-A142-403C-B119-B2A3EF7D9F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5257800"/>
            <a:ext cx="5030589" cy="140879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B0A9E9F-740B-41BC-88F3-F1FA3C849792}"/>
              </a:ext>
            </a:extLst>
          </p:cNvPr>
          <p:cNvSpPr txBox="1"/>
          <p:nvPr/>
        </p:nvSpPr>
        <p:spPr>
          <a:xfrm>
            <a:off x="2514600" y="5098534"/>
            <a:ext cx="4508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Or</a:t>
            </a:r>
          </a:p>
        </p:txBody>
      </p:sp>
    </p:spTree>
    <p:extLst>
      <p:ext uri="{BB962C8B-B14F-4D97-AF65-F5344CB8AC3E}">
        <p14:creationId xmlns:p14="http://schemas.microsoft.com/office/powerpoint/2010/main" val="1791381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25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533400"/>
            <a:ext cx="8305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/>
              <a:t>Another Way to Define Default Routes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8FB1AFB-3293-463B-98E1-91DA532D139B}"/>
              </a:ext>
            </a:extLst>
          </p:cNvPr>
          <p:cNvSpPr/>
          <p:nvPr/>
        </p:nvSpPr>
        <p:spPr>
          <a:xfrm>
            <a:off x="419100" y="1179731"/>
            <a:ext cx="84963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Routing middleware is used to match the URLs of incoming requests and map them to actions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US" sz="2000" dirty="0"/>
              <a:t>Routes are defined in </a:t>
            </a:r>
            <a:r>
              <a:rPr lang="en-US" sz="2000" dirty="0" err="1"/>
              <a:t>startup.cs</a:t>
            </a:r>
            <a:endParaRPr lang="en-US" sz="2000" dirty="0"/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US" sz="2000" dirty="0"/>
              <a:t>Create the default route by invoking method </a:t>
            </a:r>
            <a:r>
              <a:rPr lang="en-US" sz="2000" dirty="0" err="1"/>
              <a:t>UseMvcWithDefaultRoute</a:t>
            </a:r>
            <a:r>
              <a:rPr lang="en-US" sz="2000" dirty="0"/>
              <a:t>()  of  </a:t>
            </a:r>
            <a:r>
              <a:rPr lang="en-US" sz="2000" dirty="0" err="1"/>
              <a:t>IApplicationBuilder</a:t>
            </a:r>
            <a:r>
              <a:rPr lang="en-US" sz="2000" dirty="0"/>
              <a:t> in </a:t>
            </a:r>
            <a:r>
              <a:rPr lang="en-US" sz="2000" dirty="0" err="1"/>
              <a:t>StartUp.cs</a:t>
            </a:r>
            <a:endParaRPr lang="en-US" sz="20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7BC1ACE-2A09-4E9B-B29E-DCAB1E945B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3088968"/>
            <a:ext cx="4953000" cy="140510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D95BA8A-57B5-436D-8AD6-7213CA4D80D6}"/>
              </a:ext>
            </a:extLst>
          </p:cNvPr>
          <p:cNvSpPr/>
          <p:nvPr/>
        </p:nvSpPr>
        <p:spPr>
          <a:xfrm>
            <a:off x="457200" y="4494075"/>
            <a:ext cx="8496300" cy="21852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With the above default route, the name of the controller type and the method name make up the route, e.g.,</a:t>
            </a:r>
            <a:r>
              <a:rPr lang="en-US" sz="2000" dirty="0"/>
              <a:t> </a:t>
            </a:r>
            <a:r>
              <a:rPr lang="en-US" sz="2000" dirty="0">
                <a:hlinkClick r:id="rId4"/>
              </a:rPr>
              <a:t>http://server[:port]/controller/action</a:t>
            </a:r>
            <a:r>
              <a:rPr lang="en-US" sz="2000" dirty="0"/>
              <a:t> or </a:t>
            </a:r>
            <a:r>
              <a:rPr lang="en-US" sz="2000" dirty="0">
                <a:hlinkClick r:id="rId5"/>
              </a:rPr>
              <a:t>http://server[:port]/controller/action/id</a:t>
            </a:r>
            <a:endParaRPr lang="en-US" sz="20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The default name of the controller is Home; the default name of the action method is Index </a:t>
            </a:r>
          </a:p>
        </p:txBody>
      </p:sp>
    </p:spTree>
    <p:extLst>
      <p:ext uri="{BB962C8B-B14F-4D97-AF65-F5344CB8AC3E}">
        <p14:creationId xmlns:p14="http://schemas.microsoft.com/office/powerpoint/2010/main" val="2844903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26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533400"/>
            <a:ext cx="8305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/>
              <a:t>View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8FB1AFB-3293-463B-98E1-91DA532D139B}"/>
              </a:ext>
            </a:extLst>
          </p:cNvPr>
          <p:cNvSpPr/>
          <p:nvPr/>
        </p:nvSpPr>
        <p:spPr>
          <a:xfrm>
            <a:off x="419100" y="1179731"/>
            <a:ext cx="8305800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Razor</a:t>
            </a:r>
            <a:r>
              <a:rPr lang="en-US" sz="2800" dirty="0"/>
              <a:t> is a markup syntax for embedding server-based code into webpages. The Razor syntax consists of Razor markup, C#, and HTML. Files containing Razor have a .</a:t>
            </a:r>
            <a:r>
              <a:rPr lang="en-US" sz="2800" dirty="0" err="1"/>
              <a:t>cshtml</a:t>
            </a:r>
            <a:r>
              <a:rPr lang="en-US" sz="2800" dirty="0"/>
              <a:t> file extension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In </a:t>
            </a:r>
            <a:r>
              <a:rPr lang="en-US" sz="2800" b="1" dirty="0"/>
              <a:t>MVC</a:t>
            </a:r>
            <a:r>
              <a:rPr lang="en-US" sz="2800" dirty="0"/>
              <a:t> pattern, the view handles the app's data presentation and user interaction. 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US" sz="2400" dirty="0"/>
              <a:t>A view is an HTML template with embedded Razor markup which  is code that interacts with HTML markup to produce a webpage that's sent to the client.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US" sz="2400" dirty="0"/>
              <a:t>Normally, view files are grouped into folders named for each of the app's </a:t>
            </a:r>
            <a:r>
              <a:rPr lang="en-US" sz="2400" dirty="0">
                <a:hlinkClick r:id="rId3"/>
              </a:rPr>
              <a:t>controllers</a:t>
            </a:r>
            <a:r>
              <a:rPr lang="en-US" sz="2400" dirty="0"/>
              <a:t>, and the folders are stored in a Views folder at the root of the app</a:t>
            </a:r>
          </a:p>
        </p:txBody>
      </p:sp>
    </p:spTree>
    <p:extLst>
      <p:ext uri="{BB962C8B-B14F-4D97-AF65-F5344CB8AC3E}">
        <p14:creationId xmlns:p14="http://schemas.microsoft.com/office/powerpoint/2010/main" val="1128235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27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533400"/>
            <a:ext cx="8305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/>
              <a:t>Add a Folder for our View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260A3C-944F-4A49-8648-59A5B34166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220"/>
          <a:stretch/>
        </p:blipFill>
        <p:spPr>
          <a:xfrm>
            <a:off x="814309" y="1828800"/>
            <a:ext cx="7515381" cy="4006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892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28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533400"/>
            <a:ext cx="8305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/>
              <a:t>Add View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737117A-E927-4BBA-9BBD-79F378C1A0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524"/>
          <a:stretch/>
        </p:blipFill>
        <p:spPr>
          <a:xfrm>
            <a:off x="495301" y="1576389"/>
            <a:ext cx="8305800" cy="4367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427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29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533400"/>
            <a:ext cx="8305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/>
              <a:t>Add View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D7A0FCB-F300-4E57-9583-3B70E4C481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1600200"/>
            <a:ext cx="7778073" cy="4436749"/>
          </a:xfrm>
          <a:prstGeom prst="rect">
            <a:avLst/>
          </a:prstGeom>
        </p:spPr>
      </p:pic>
      <p:sp>
        <p:nvSpPr>
          <p:cNvPr id="4" name="Arrow: Down 3">
            <a:extLst>
              <a:ext uri="{FF2B5EF4-FFF2-40B4-BE49-F238E27FC236}">
                <a16:creationId xmlns:a16="http://schemas.microsoft.com/office/drawing/2014/main" id="{09F69E0A-B518-4B50-B289-64DC410365D0}"/>
              </a:ext>
            </a:extLst>
          </p:cNvPr>
          <p:cNvSpPr/>
          <p:nvPr/>
        </p:nvSpPr>
        <p:spPr>
          <a:xfrm>
            <a:off x="6197600" y="1549400"/>
            <a:ext cx="381000" cy="3810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873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3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533400"/>
            <a:ext cx="8305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/>
              <a:t>ASP.NET Core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8FB1AFB-3293-463B-98E1-91DA532D139B}"/>
              </a:ext>
            </a:extLst>
          </p:cNvPr>
          <p:cNvSpPr/>
          <p:nvPr/>
        </p:nvSpPr>
        <p:spPr>
          <a:xfrm>
            <a:off x="419100" y="1179731"/>
            <a:ext cx="8305800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It is a complete rewrite of ASP.NET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It features modular programming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It is lightweight for best use on the cloud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It is available to non-Microsoft platform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ASP.NET Web Form is no longer part of ASP.NET Core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More details about .NET platform can be found </a:t>
            </a:r>
            <a:r>
              <a:rPr lang="en-US" sz="3200" dirty="0">
                <a:hlinkClick r:id="rId3"/>
              </a:rPr>
              <a:t>here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433418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30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533400"/>
            <a:ext cx="8305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/>
              <a:t>Add View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AB471D4-4905-4FA4-BE86-D5E39B1CA6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00" y="1557796"/>
            <a:ext cx="8305800" cy="374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575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31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533400"/>
            <a:ext cx="8305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/>
              <a:t>Add View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E89521B-06AD-4B86-8CD7-B9322935FF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00" y="1600200"/>
            <a:ext cx="8305800" cy="3366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508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32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330201" y="1828800"/>
            <a:ext cx="830580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CA" sz="6600" b="1" dirty="0"/>
              <a:t>Let’s Run!</a:t>
            </a:r>
          </a:p>
        </p:txBody>
      </p:sp>
      <p:pic>
        <p:nvPicPr>
          <p:cNvPr id="1026" name="Picture 2" descr="Image result for Run cartoon">
            <a:extLst>
              <a:ext uri="{FF2B5EF4-FFF2-40B4-BE49-F238E27FC236}">
                <a16:creationId xmlns:a16="http://schemas.microsoft.com/office/drawing/2014/main" id="{205E2E9B-4D6F-4434-B78C-DBB26F4B64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66"/>
          <a:stretch/>
        </p:blipFill>
        <p:spPr bwMode="auto">
          <a:xfrm>
            <a:off x="3303134" y="3068598"/>
            <a:ext cx="2537732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4079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33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533400"/>
            <a:ext cx="8305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/>
              <a:t>Result of the Adding a View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651495D-DF70-42BA-A1B3-C6F19D4A13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900" y="1489324"/>
            <a:ext cx="8051196" cy="3879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798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34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533400"/>
            <a:ext cx="8305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/>
              <a:t>Pass Data from the Controller to the View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8FB1AFB-3293-463B-98E1-91DA532D139B}"/>
              </a:ext>
            </a:extLst>
          </p:cNvPr>
          <p:cNvSpPr/>
          <p:nvPr/>
        </p:nvSpPr>
        <p:spPr>
          <a:xfrm>
            <a:off x="419100" y="1179731"/>
            <a:ext cx="830580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 dirty="0"/>
              <a:t>Controller is to handle the request, it retrieves data from a data source, generate response and send response back to the client.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 dirty="0"/>
              <a:t>Controllers are responsible for providing the data required in order for a view template to render a response, a view template should work only with the data that's provided to it by the controller.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AC3A24-487A-4F57-BFF5-E97687EB3B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0974" y="3937084"/>
            <a:ext cx="6098252" cy="1766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813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35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533400"/>
            <a:ext cx="8305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/>
              <a:t>Pass Data from the Controller to the View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8FB1AFB-3293-463B-98E1-91DA532D139B}"/>
              </a:ext>
            </a:extLst>
          </p:cNvPr>
          <p:cNvSpPr/>
          <p:nvPr/>
        </p:nvSpPr>
        <p:spPr>
          <a:xfrm>
            <a:off x="419100" y="1179731"/>
            <a:ext cx="83058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err="1"/>
              <a:t>ViewData</a:t>
            </a:r>
            <a:r>
              <a:rPr lang="en-US" sz="2400" dirty="0"/>
              <a:t> dictionary is a dynamic object, and developer can put whatever he/she want. It has no defined properties until developer puts something inside it. The </a:t>
            </a:r>
            <a:r>
              <a:rPr lang="en-US" sz="2400" b="1" dirty="0"/>
              <a:t>MVC model binding system</a:t>
            </a:r>
            <a:r>
              <a:rPr lang="en-US" sz="2400" dirty="0"/>
              <a:t> automatically maps the named parameters (name and </a:t>
            </a:r>
            <a:r>
              <a:rPr lang="en-US" sz="2400" dirty="0" err="1"/>
              <a:t>numTimes</a:t>
            </a:r>
            <a:r>
              <a:rPr lang="en-US" sz="2400" dirty="0"/>
              <a:t>) from the query string in the address bar to parameters in the method.</a:t>
            </a:r>
          </a:p>
        </p:txBody>
      </p:sp>
    </p:spTree>
    <p:extLst>
      <p:ext uri="{BB962C8B-B14F-4D97-AF65-F5344CB8AC3E}">
        <p14:creationId xmlns:p14="http://schemas.microsoft.com/office/powerpoint/2010/main" val="1911439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36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533400"/>
            <a:ext cx="83058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/>
              <a:t>Modifying the </a:t>
            </a:r>
            <a:r>
              <a:rPr lang="en-US" sz="3200" b="1" dirty="0" err="1"/>
              <a:t>HelloWorldController</a:t>
            </a:r>
            <a:r>
              <a:rPr lang="en-US" sz="3200" b="1" dirty="0"/>
              <a:t> as follows: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1C9DD9-393D-4D0E-8E2D-1DE197C7C8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00" y="1651089"/>
            <a:ext cx="8305800" cy="3555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062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37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533400"/>
            <a:ext cx="8305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/>
              <a:t>Add View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B322C2E-FE16-401B-B9C0-38DF952EE2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555"/>
          <a:stretch/>
        </p:blipFill>
        <p:spPr>
          <a:xfrm>
            <a:off x="609600" y="1447800"/>
            <a:ext cx="7924800" cy="421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325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38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533400"/>
            <a:ext cx="8305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/>
              <a:t>Add View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9395704-FF15-4788-A5B4-A520AA3E24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100" y="1446639"/>
            <a:ext cx="7543800" cy="4534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139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39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533400"/>
            <a:ext cx="8305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/>
              <a:t>Add View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7A07E89-677C-42DD-A3D5-49F2967E37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524000"/>
            <a:ext cx="7848600" cy="3362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199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4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533400"/>
            <a:ext cx="8305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/>
              <a:t>Model-View-Control (MVC)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8FB1AFB-3293-463B-98E1-91DA532D139B}"/>
              </a:ext>
            </a:extLst>
          </p:cNvPr>
          <p:cNvSpPr/>
          <p:nvPr/>
        </p:nvSpPr>
        <p:spPr>
          <a:xfrm>
            <a:off x="419100" y="1179731"/>
            <a:ext cx="8305800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Model 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US" sz="2400" dirty="0"/>
              <a:t>Implements data entities and data access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View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US" sz="2400" dirty="0"/>
              <a:t>Represents the information shown to the user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Controller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US" sz="2400" dirty="0"/>
              <a:t>Makes use of the model and sends data to the view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691FCF-7770-4EE8-B05A-9312D9E348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3855213"/>
            <a:ext cx="4243388" cy="2664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138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40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330201" y="1828800"/>
            <a:ext cx="830580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CA" sz="6600" b="1" dirty="0"/>
              <a:t>Let’s Run!</a:t>
            </a:r>
          </a:p>
        </p:txBody>
      </p:sp>
      <p:pic>
        <p:nvPicPr>
          <p:cNvPr id="1026" name="Picture 2" descr="Image result for Run cartoon">
            <a:extLst>
              <a:ext uri="{FF2B5EF4-FFF2-40B4-BE49-F238E27FC236}">
                <a16:creationId xmlns:a16="http://schemas.microsoft.com/office/drawing/2014/main" id="{205E2E9B-4D6F-4434-B78C-DBB26F4B64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66"/>
          <a:stretch/>
        </p:blipFill>
        <p:spPr bwMode="auto">
          <a:xfrm>
            <a:off x="3303134" y="3068598"/>
            <a:ext cx="2537732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645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41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533400"/>
            <a:ext cx="8305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/>
              <a:t>Result of the View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388CF5D-0A31-44C4-B625-AD16FD370A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530421"/>
            <a:ext cx="6683227" cy="4341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066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42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533400"/>
            <a:ext cx="8305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/>
              <a:t>Add Data Model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91BB87-1D11-4212-9E5F-8D35C067C6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555"/>
          <a:stretch/>
        </p:blipFill>
        <p:spPr>
          <a:xfrm>
            <a:off x="609600" y="1447800"/>
            <a:ext cx="7924800" cy="4210050"/>
          </a:xfrm>
          <a:prstGeom prst="rect">
            <a:avLst/>
          </a:prstGeom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B5AB42C1-DF06-4277-ACF8-8120270B51FD}"/>
              </a:ext>
            </a:extLst>
          </p:cNvPr>
          <p:cNvSpPr/>
          <p:nvPr/>
        </p:nvSpPr>
        <p:spPr>
          <a:xfrm>
            <a:off x="2743200" y="3520358"/>
            <a:ext cx="3810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367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43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533400"/>
            <a:ext cx="8305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/>
              <a:t>Add Data Model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0600ED1-EB4C-4751-BE08-49490AC245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554" y="1638300"/>
            <a:ext cx="7905347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285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44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533400"/>
            <a:ext cx="8305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/>
              <a:t>Add Controller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A100BE-45B3-47BD-AF63-9CA1CC59791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555"/>
          <a:stretch/>
        </p:blipFill>
        <p:spPr>
          <a:xfrm>
            <a:off x="800100" y="1425178"/>
            <a:ext cx="7543800" cy="4007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54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45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533400"/>
            <a:ext cx="8305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/>
              <a:t>Add Controller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DA0E6DB-050A-4B12-B745-FC4F427CD3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9853" y="1502645"/>
            <a:ext cx="6824294" cy="4733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710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2CA98E8-CF9E-44EB-905C-8EAC8A1A23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300" y="1453862"/>
            <a:ext cx="7467600" cy="4794539"/>
          </a:xfrm>
          <a:prstGeom prst="rect">
            <a:avLst/>
          </a:prstGeom>
        </p:spPr>
      </p:pic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46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533400"/>
            <a:ext cx="8305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/>
              <a:t>Add Controller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9860E2-C19E-4EA7-8203-DA51622F8D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1402" y="3461841"/>
            <a:ext cx="6680200" cy="1342650"/>
          </a:xfrm>
          <a:prstGeom prst="rect">
            <a:avLst/>
          </a:prstGeom>
        </p:spPr>
      </p:pic>
      <p:sp>
        <p:nvSpPr>
          <p:cNvPr id="5" name="Arrow: Up-Down 4">
            <a:extLst>
              <a:ext uri="{FF2B5EF4-FFF2-40B4-BE49-F238E27FC236}">
                <a16:creationId xmlns:a16="http://schemas.microsoft.com/office/drawing/2014/main" id="{F7BC82F7-49D2-48CF-B5F5-570BE141BFA9}"/>
              </a:ext>
            </a:extLst>
          </p:cNvPr>
          <p:cNvSpPr/>
          <p:nvPr/>
        </p:nvSpPr>
        <p:spPr>
          <a:xfrm>
            <a:off x="7785100" y="2699841"/>
            <a:ext cx="381000" cy="762000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89B5ACD3-EC7D-4D2B-A2F8-0EC15D2631CD}"/>
              </a:ext>
            </a:extLst>
          </p:cNvPr>
          <p:cNvSpPr/>
          <p:nvPr/>
        </p:nvSpPr>
        <p:spPr>
          <a:xfrm>
            <a:off x="7772400" y="1625600"/>
            <a:ext cx="533400" cy="41773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852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47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533400"/>
            <a:ext cx="8305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/>
              <a:t>Add Controller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A26CAE1-FC9E-4348-B24F-084EC6B97F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401" y="1454259"/>
            <a:ext cx="7039397" cy="4519613"/>
          </a:xfrm>
          <a:prstGeom prst="rect">
            <a:avLst/>
          </a:prstGeom>
        </p:spPr>
      </p:pic>
      <p:sp>
        <p:nvSpPr>
          <p:cNvPr id="7" name="Arrow: Down 6">
            <a:extLst>
              <a:ext uri="{FF2B5EF4-FFF2-40B4-BE49-F238E27FC236}">
                <a16:creationId xmlns:a16="http://schemas.microsoft.com/office/drawing/2014/main" id="{654E50C5-A55A-4C78-86BF-6F81EF85F3DE}"/>
              </a:ext>
            </a:extLst>
          </p:cNvPr>
          <p:cNvSpPr/>
          <p:nvPr/>
        </p:nvSpPr>
        <p:spPr>
          <a:xfrm>
            <a:off x="6248400" y="5131375"/>
            <a:ext cx="533400" cy="41773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719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48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533400"/>
            <a:ext cx="8305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/>
              <a:t>Add Controller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8FB1AFB-3293-463B-98E1-91DA532D139B}"/>
              </a:ext>
            </a:extLst>
          </p:cNvPr>
          <p:cNvSpPr/>
          <p:nvPr/>
        </p:nvSpPr>
        <p:spPr>
          <a:xfrm>
            <a:off x="419100" y="1179731"/>
            <a:ext cx="8305800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Visual Studio creates: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US" sz="2400" dirty="0"/>
              <a:t>An Entity Framework Core database context class  (</a:t>
            </a:r>
            <a:r>
              <a:rPr lang="en-US" sz="2400" i="1" dirty="0"/>
              <a:t>Data/</a:t>
            </a:r>
            <a:r>
              <a:rPr lang="en-US" sz="2400" i="1" dirty="0" err="1"/>
              <a:t>MvcMovieContext.cs</a:t>
            </a:r>
            <a:r>
              <a:rPr lang="en-US" sz="2400" dirty="0"/>
              <a:t>)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US" sz="2400" dirty="0"/>
              <a:t>A movies controller (</a:t>
            </a:r>
            <a:r>
              <a:rPr lang="en-US" sz="2400" i="1" dirty="0"/>
              <a:t>Controllers/</a:t>
            </a:r>
            <a:r>
              <a:rPr lang="en-US" sz="2400" i="1" dirty="0" err="1"/>
              <a:t>MoviesController.cs</a:t>
            </a:r>
            <a:r>
              <a:rPr lang="en-US" sz="2400" dirty="0"/>
              <a:t>)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US" sz="2400" dirty="0"/>
              <a:t>Razor view files for Create, Delete, Details, Edit, and Index pages (</a:t>
            </a:r>
            <a:r>
              <a:rPr lang="en-US" sz="2400" i="1" dirty="0"/>
              <a:t>Views/Movies/*.</a:t>
            </a:r>
            <a:r>
              <a:rPr lang="en-US" sz="2400" i="1" dirty="0" err="1"/>
              <a:t>cshtml</a:t>
            </a:r>
            <a:r>
              <a:rPr lang="en-US" sz="2400" dirty="0"/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The automatic creation of the database context and </a:t>
            </a:r>
            <a:r>
              <a:rPr lang="en-US" sz="2800" u="sng" dirty="0">
                <a:solidFill>
                  <a:srgbClr val="00B0F0"/>
                </a:solidFill>
              </a:rPr>
              <a:t>CRUD</a:t>
            </a:r>
            <a:r>
              <a:rPr lang="en-US" sz="2800" dirty="0"/>
              <a:t> (create, read, update, and delete) action methods and views is known as </a:t>
            </a:r>
            <a:r>
              <a:rPr lang="en-US" sz="2800" i="1" dirty="0">
                <a:solidFill>
                  <a:srgbClr val="FF0000"/>
                </a:solidFill>
              </a:rPr>
              <a:t>scaffolding</a:t>
            </a:r>
          </a:p>
        </p:txBody>
      </p:sp>
    </p:spTree>
    <p:extLst>
      <p:ext uri="{BB962C8B-B14F-4D97-AF65-F5344CB8AC3E}">
        <p14:creationId xmlns:p14="http://schemas.microsoft.com/office/powerpoint/2010/main" val="664747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49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330201" y="1828800"/>
            <a:ext cx="830580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CA" sz="6600" b="1" dirty="0"/>
              <a:t>Let’s Run!</a:t>
            </a:r>
          </a:p>
        </p:txBody>
      </p:sp>
      <p:pic>
        <p:nvPicPr>
          <p:cNvPr id="1026" name="Picture 2" descr="Image result for Run cartoon">
            <a:extLst>
              <a:ext uri="{FF2B5EF4-FFF2-40B4-BE49-F238E27FC236}">
                <a16:creationId xmlns:a16="http://schemas.microsoft.com/office/drawing/2014/main" id="{205E2E9B-4D6F-4434-B78C-DBB26F4B64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66"/>
          <a:stretch/>
        </p:blipFill>
        <p:spPr bwMode="auto">
          <a:xfrm>
            <a:off x="3303134" y="3068598"/>
            <a:ext cx="2537732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638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5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533400"/>
            <a:ext cx="8305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/>
              <a:t>Model-View-Control (MVC)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D123B4D-43B9-44E9-AFD2-13D151D7C0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275"/>
          <a:stretch/>
        </p:blipFill>
        <p:spPr>
          <a:xfrm>
            <a:off x="1066800" y="1536116"/>
            <a:ext cx="7010400" cy="3785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923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50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533400"/>
            <a:ext cx="8305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/>
              <a:t>The Result of Running…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2D4F495-A630-4000-9B63-BE4E424F3E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100" y="1600200"/>
            <a:ext cx="7543800" cy="4007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100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51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533400"/>
            <a:ext cx="8305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/>
              <a:t>Add the Entity Framework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C11F35-CFDD-4BEA-A24D-7D2646D2C2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555"/>
          <a:stretch/>
        </p:blipFill>
        <p:spPr>
          <a:xfrm>
            <a:off x="342901" y="1600200"/>
            <a:ext cx="8458200" cy="4493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250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52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533400"/>
            <a:ext cx="8305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/>
              <a:t>Add the Entity Framework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6865C6F-0B4E-43AE-A4C4-CD9B02F9F3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" y="1608442"/>
            <a:ext cx="7848600" cy="4211247"/>
          </a:xfrm>
          <a:prstGeom prst="rect">
            <a:avLst/>
          </a:prstGeom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BB25250A-3FD7-42F7-956A-6D3805C0B5AF}"/>
              </a:ext>
            </a:extLst>
          </p:cNvPr>
          <p:cNvSpPr/>
          <p:nvPr/>
        </p:nvSpPr>
        <p:spPr>
          <a:xfrm>
            <a:off x="1574800" y="4648200"/>
            <a:ext cx="3810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668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53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533400"/>
            <a:ext cx="8305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/>
              <a:t>Perform Initial Migration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8FB1AFB-3293-463B-98E1-91DA532D139B}"/>
              </a:ext>
            </a:extLst>
          </p:cNvPr>
          <p:cNvSpPr/>
          <p:nvPr/>
        </p:nvSpPr>
        <p:spPr>
          <a:xfrm>
            <a:off x="419100" y="1179731"/>
            <a:ext cx="8305800" cy="29238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In the Package Manager Console (PMC), enter the following commands: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US" sz="2400" dirty="0"/>
              <a:t>Install-Package </a:t>
            </a:r>
            <a:r>
              <a:rPr lang="en-US" sz="2400" dirty="0" err="1"/>
              <a:t>Microsoft.EntityFrameworkCore.Tools</a:t>
            </a:r>
            <a:endParaRPr lang="en-US" sz="2400" dirty="0"/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US" sz="2400" dirty="0"/>
              <a:t>Add-Migration Initial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US" sz="2400" dirty="0"/>
              <a:t>Update-Database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More information about PMC can be found </a:t>
            </a:r>
            <a:r>
              <a:rPr lang="en-US" sz="2800" dirty="0">
                <a:hlinkClick r:id="rId3"/>
              </a:rPr>
              <a:t>here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5358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54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533400"/>
            <a:ext cx="8305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/>
              <a:t>Add the Entity Framework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424B229-B6C0-4FED-B23B-BCCAD8FE35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567" y="1447800"/>
            <a:ext cx="7810865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033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55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330201" y="1828800"/>
            <a:ext cx="830580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CA" sz="6600" b="1" dirty="0"/>
              <a:t>Let’s Run!</a:t>
            </a:r>
          </a:p>
        </p:txBody>
      </p:sp>
      <p:pic>
        <p:nvPicPr>
          <p:cNvPr id="1026" name="Picture 2" descr="Image result for Run cartoon">
            <a:extLst>
              <a:ext uri="{FF2B5EF4-FFF2-40B4-BE49-F238E27FC236}">
                <a16:creationId xmlns:a16="http://schemas.microsoft.com/office/drawing/2014/main" id="{205E2E9B-4D6F-4434-B78C-DBB26F4B64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66"/>
          <a:stretch/>
        </p:blipFill>
        <p:spPr bwMode="auto">
          <a:xfrm>
            <a:off x="3303134" y="3068598"/>
            <a:ext cx="2537732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8933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56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533400"/>
            <a:ext cx="8305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/>
              <a:t>The Result of Running…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60F0CB0-1343-4235-AC7B-31EC60B729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76400"/>
            <a:ext cx="7297271" cy="3876675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4C8D7A34-D8D9-433E-824D-1F1658FB9472}"/>
              </a:ext>
            </a:extLst>
          </p:cNvPr>
          <p:cNvSpPr/>
          <p:nvPr/>
        </p:nvSpPr>
        <p:spPr>
          <a:xfrm>
            <a:off x="1096700" y="2830975"/>
            <a:ext cx="3810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920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57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533400"/>
            <a:ext cx="8305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/>
              <a:t>The Result of Running…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EC7459A-C081-447C-9BD6-CE46E42006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1548319"/>
            <a:ext cx="8153400" cy="4331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075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58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533400"/>
            <a:ext cx="8305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/>
              <a:t>References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8FB1AFB-3293-463B-98E1-91DA532D139B}"/>
              </a:ext>
            </a:extLst>
          </p:cNvPr>
          <p:cNvSpPr/>
          <p:nvPr/>
        </p:nvSpPr>
        <p:spPr>
          <a:xfrm>
            <a:off x="419100" y="1179731"/>
            <a:ext cx="8305800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000" dirty="0">
                <a:hlinkClick r:id="rId3"/>
              </a:rPr>
              <a:t>https://docs.microsoft.com/en-us/aspnet/core/tutorials/first-mvc-app/adding-model</a:t>
            </a:r>
            <a:endParaRPr lang="en-CA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A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000" dirty="0">
                <a:hlinkClick r:id="rId4"/>
              </a:rPr>
              <a:t>https://docs.microsoft.com/en-us/dotnet/api/Microsoft.AspNetCore.Routing.IRouteBuilder?view=aspnetcore-2.0</a:t>
            </a:r>
            <a:endParaRPr lang="en-CA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A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000" dirty="0">
                <a:hlinkClick r:id="rId5"/>
              </a:rPr>
              <a:t>https://docs.microsoft.com/en-us/aspnet/core/mvc/views/razor?view=aspnetcore-2.1</a:t>
            </a:r>
            <a:endParaRPr lang="en-CA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A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000" dirty="0">
                <a:hlinkClick r:id="rId6"/>
              </a:rPr>
              <a:t>https://docs.microsoft.com/en-us/aspnet/core/mvc/views/overview?view=aspnetcore-2.1</a:t>
            </a:r>
            <a:endParaRPr lang="en-CA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A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000" dirty="0">
                <a:hlinkClick r:id="rId7"/>
              </a:rPr>
              <a:t>https://docs.microsoft.com/en-us/ef/core/miscellaneous/cli/powershell</a:t>
            </a:r>
            <a:endParaRPr lang="en-CA" sz="2000" dirty="0"/>
          </a:p>
        </p:txBody>
      </p:sp>
    </p:spTree>
    <p:extLst>
      <p:ext uri="{BB962C8B-B14F-4D97-AF65-F5344CB8AC3E}">
        <p14:creationId xmlns:p14="http://schemas.microsoft.com/office/powerpoint/2010/main" val="2333646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59</a:t>
            </a:fld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2895600" y="2590800"/>
            <a:ext cx="352312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8000" dirty="0">
                <a:latin typeface="Edwardian Script ITC" panose="030303020407070D0804" pitchFamily="66" charset="0"/>
              </a:rPr>
              <a:t>Thank you </a:t>
            </a:r>
          </a:p>
        </p:txBody>
      </p:sp>
    </p:spTree>
    <p:extLst>
      <p:ext uri="{BB962C8B-B14F-4D97-AF65-F5344CB8AC3E}">
        <p14:creationId xmlns:p14="http://schemas.microsoft.com/office/powerpoint/2010/main" val="3155977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6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533400"/>
            <a:ext cx="8305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/>
              <a:t>Model-View-Control (MVC)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D2DFF93-E982-4D28-8390-941BEE5B74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519" y="1905000"/>
            <a:ext cx="7924800" cy="3227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329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7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533400"/>
            <a:ext cx="8305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/>
              <a:t>Develop ASP.NET Core Web App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94585A7-3A14-413C-808D-31029EACC8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76400"/>
            <a:ext cx="7543800" cy="3849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32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8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533400"/>
            <a:ext cx="8305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/>
              <a:t>Develop ASP.NET Core Web App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30C8AA5-77FF-4E7C-9A69-D6B02C0F9A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2674" y="1490175"/>
            <a:ext cx="6738651" cy="4739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2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9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533400"/>
            <a:ext cx="8305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/>
              <a:t>Take a closer Look at Solution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BB8D8B2-F6DE-43A0-A834-75507B689EC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185"/>
          <a:stretch/>
        </p:blipFill>
        <p:spPr>
          <a:xfrm>
            <a:off x="571500" y="1580466"/>
            <a:ext cx="800100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091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8128</TotalTime>
  <Words>1809</Words>
  <Application>Microsoft Office PowerPoint</Application>
  <PresentationFormat>On-screen Show (4:3)</PresentationFormat>
  <Paragraphs>379</Paragraphs>
  <Slides>59</Slides>
  <Notes>59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5" baseType="lpstr">
      <vt:lpstr>Arial</vt:lpstr>
      <vt:lpstr>Calibri</vt:lpstr>
      <vt:lpstr>Edwardian Script ITC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Developer</dc:creator>
  <cp:lastModifiedBy>Kevin Ma</cp:lastModifiedBy>
  <cp:revision>432</cp:revision>
  <dcterms:created xsi:type="dcterms:W3CDTF">2006-08-16T00:00:00Z</dcterms:created>
  <dcterms:modified xsi:type="dcterms:W3CDTF">2018-10-07T13:53:28Z</dcterms:modified>
</cp:coreProperties>
</file>